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0E8D1"/>
          </a:solidFill>
        </a:fill>
      </a:tcStyle>
    </a:wholeTbl>
    <a:band2H>
      <a:tcTxStyle/>
      <a:tcStyle>
        <a:tcBdr/>
        <a:fill>
          <a:solidFill>
            <a:srgbClr val="F7F4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0F0F0"/>
          </a:solidFill>
        </a:fill>
      </a:tcStyle>
    </a:wholeTbl>
    <a:band2H>
      <a:tcTxStyle/>
      <a:tcStyle>
        <a:tcBdr/>
        <a:fill>
          <a:solidFill>
            <a:srgbClr val="F7F7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00"/>
    <p:restoredTop sz="94676"/>
  </p:normalViewPr>
  <p:slideViewPr>
    <p:cSldViewPr snapToGrid="0" snapToObjects="1">
      <p:cViewPr varScale="1">
        <p:scale>
          <a:sx n="73" d="100"/>
          <a:sy n="73" d="100"/>
        </p:scale>
        <p:origin x="72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zh-CN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4.4302300000000003E-2"/>
          <c:y val="2.1915899999999999E-2"/>
          <c:w val="0.95069800000000004"/>
          <c:h val="0.9343479999999999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Series1</c:v>
                </c:pt>
              </c:strCache>
            </c:strRef>
          </c:tx>
          <c:spPr>
            <a:ln w="22225" cap="rnd">
              <a:solidFill>
                <a:schemeClr val="accent1"/>
              </a:solidFill>
              <a:prstDash val="solid"/>
              <a:miter lim="800000"/>
            </a:ln>
            <a:effectLst/>
          </c:spPr>
          <c:marker>
            <c:symbol val="circle"/>
            <c:size val="3"/>
            <c:spPr>
              <a:solidFill>
                <a:srgbClr val="9DC3E6"/>
              </a:solidFill>
              <a:ln w="12700" cap="flat">
                <a:noFill/>
                <a:miter lim="400000"/>
              </a:ln>
              <a:effectLst/>
            </c:spPr>
          </c:marker>
          <c:cat>
            <c:strRef>
              <c:f>Sheet1!$A$2:$A$30</c:f>
              <c:strCache>
                <c:ptCount val="29"/>
                <c:pt idx="0">
                  <c:v>4/23</c:v>
                </c:pt>
                <c:pt idx="1">
                  <c:v>5/21</c:v>
                </c:pt>
                <c:pt idx="2">
                  <c:v>5/22</c:v>
                </c:pt>
                <c:pt idx="3">
                  <c:v>5/23</c:v>
                </c:pt>
                <c:pt idx="4">
                  <c:v>5/24</c:v>
                </c:pt>
                <c:pt idx="5">
                  <c:v>5/25</c:v>
                </c:pt>
                <c:pt idx="6">
                  <c:v>5/26</c:v>
                </c:pt>
                <c:pt idx="7">
                  <c:v>5/27</c:v>
                </c:pt>
                <c:pt idx="8">
                  <c:v>5/28</c:v>
                </c:pt>
                <c:pt idx="9">
                  <c:v>5/29</c:v>
                </c:pt>
                <c:pt idx="10">
                  <c:v>5/30</c:v>
                </c:pt>
                <c:pt idx="11">
                  <c:v>5/31</c:v>
                </c:pt>
                <c:pt idx="12">
                  <c:v>6/2</c:v>
                </c:pt>
                <c:pt idx="13">
                  <c:v>6/3</c:v>
                </c:pt>
                <c:pt idx="14">
                  <c:v>6/4</c:v>
                </c:pt>
                <c:pt idx="15">
                  <c:v>6/6</c:v>
                </c:pt>
                <c:pt idx="16">
                  <c:v>6/7</c:v>
                </c:pt>
                <c:pt idx="17">
                  <c:v>6/8</c:v>
                </c:pt>
                <c:pt idx="18">
                  <c:v>6/9</c:v>
                </c:pt>
                <c:pt idx="19">
                  <c:v>6/10</c:v>
                </c:pt>
                <c:pt idx="20">
                  <c:v>6/11</c:v>
                </c:pt>
                <c:pt idx="21">
                  <c:v>6/12</c:v>
                </c:pt>
                <c:pt idx="22">
                  <c:v>6/13</c:v>
                </c:pt>
                <c:pt idx="23">
                  <c:v>6/14</c:v>
                </c:pt>
                <c:pt idx="24">
                  <c:v>6/15</c:v>
                </c:pt>
                <c:pt idx="25">
                  <c:v>6/16</c:v>
                </c:pt>
                <c:pt idx="26">
                  <c:v>6/17</c:v>
                </c:pt>
                <c:pt idx="27">
                  <c:v>6/18</c:v>
                </c:pt>
                <c:pt idx="28">
                  <c:v>6/19</c:v>
                </c:pt>
              </c:strCache>
            </c:strRef>
          </c:cat>
          <c:val>
            <c:numRef>
              <c:f>Sheet1!$B$2:$B$30</c:f>
              <c:numCache>
                <c:formatCode>General</c:formatCode>
                <c:ptCount val="29"/>
                <c:pt idx="0">
                  <c:v>90</c:v>
                </c:pt>
                <c:pt idx="1">
                  <c:v>79</c:v>
                </c:pt>
                <c:pt idx="2">
                  <c:v>78.7</c:v>
                </c:pt>
                <c:pt idx="3">
                  <c:v>78.400000000000006</c:v>
                </c:pt>
                <c:pt idx="4">
                  <c:v>79.5</c:v>
                </c:pt>
                <c:pt idx="5">
                  <c:v>79</c:v>
                </c:pt>
                <c:pt idx="6">
                  <c:v>78.5</c:v>
                </c:pt>
                <c:pt idx="7">
                  <c:v>78</c:v>
                </c:pt>
                <c:pt idx="8">
                  <c:v>77.599999999999994</c:v>
                </c:pt>
                <c:pt idx="9">
                  <c:v>77.3</c:v>
                </c:pt>
                <c:pt idx="10">
                  <c:v>76.8</c:v>
                </c:pt>
                <c:pt idx="11">
                  <c:v>77</c:v>
                </c:pt>
                <c:pt idx="12">
                  <c:v>77</c:v>
                </c:pt>
                <c:pt idx="13">
                  <c:v>76.3</c:v>
                </c:pt>
                <c:pt idx="14">
                  <c:v>76.3</c:v>
                </c:pt>
                <c:pt idx="15">
                  <c:v>75.7</c:v>
                </c:pt>
                <c:pt idx="16">
                  <c:v>76</c:v>
                </c:pt>
                <c:pt idx="17">
                  <c:v>75.2</c:v>
                </c:pt>
                <c:pt idx="18">
                  <c:v>75.099999999999994</c:v>
                </c:pt>
                <c:pt idx="19">
                  <c:v>74.900000000000006</c:v>
                </c:pt>
                <c:pt idx="20">
                  <c:v>74.099999999999994</c:v>
                </c:pt>
                <c:pt idx="21">
                  <c:v>73.900000000000006</c:v>
                </c:pt>
                <c:pt idx="22">
                  <c:v>74.5</c:v>
                </c:pt>
                <c:pt idx="23">
                  <c:v>73.900000000000006</c:v>
                </c:pt>
                <c:pt idx="24">
                  <c:v>73.5</c:v>
                </c:pt>
                <c:pt idx="25">
                  <c:v>73.099999999999994</c:v>
                </c:pt>
                <c:pt idx="26">
                  <c:v>73.3</c:v>
                </c:pt>
                <c:pt idx="27">
                  <c:v>72.8</c:v>
                </c:pt>
                <c:pt idx="28">
                  <c:v>72.400000000000006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7DA5-44D0-A80F-8C77F1E6D9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33623696"/>
        <c:axId val="2079027056"/>
      </c:lineChart>
      <c:catAx>
        <c:axId val="-2133623696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4D4D4D"/>
              </a:solidFill>
              <a:prstDash val="solid"/>
              <a:round/>
            </a:ln>
          </c:spPr>
        </c:majorGridlines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BFBFBF"/>
                </a:solidFill>
                <a:latin typeface="Calibri"/>
              </a:defRPr>
            </a:pPr>
            <a:endParaRPr lang="zh-CN"/>
          </a:p>
        </c:txPr>
        <c:crossAx val="2079027056"/>
        <c:crosses val="autoZero"/>
        <c:auto val="1"/>
        <c:lblAlgn val="ctr"/>
        <c:lblOffset val="100"/>
        <c:noMultiLvlLbl val="1"/>
      </c:catAx>
      <c:valAx>
        <c:axId val="2079027056"/>
        <c:scaling>
          <c:orientation val="minMax"/>
          <c:min val="72"/>
        </c:scaling>
        <c:delete val="0"/>
        <c:axPos val="l"/>
        <c:numFmt formatCode="0.####" sourceLinked="0"/>
        <c:majorTickMark val="none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BFBFBF"/>
                </a:solidFill>
                <a:latin typeface="Calibri"/>
              </a:defRPr>
            </a:pPr>
            <a:endParaRPr lang="zh-CN"/>
          </a:p>
        </c:txPr>
        <c:crossAx val="-2133623696"/>
        <c:crosses val="autoZero"/>
        <c:crossBetween val="between"/>
        <c:majorUnit val="4.5"/>
        <c:minorUnit val="2.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solidFill>
      <a:srgbClr val="404040"/>
    </a:solidFill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4761540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200"/>
            </a:lvl1pPr>
          </a:lstStyle>
          <a:p>
            <a:r>
              <a:t>蹉跎徘徊了几年，我终于找到了商业机会，我要发财了！</a:t>
            </a:r>
          </a:p>
        </p:txBody>
      </p:sp>
    </p:spTree>
    <p:extLst>
      <p:ext uri="{BB962C8B-B14F-4D97-AF65-F5344CB8AC3E}">
        <p14:creationId xmlns:p14="http://schemas.microsoft.com/office/powerpoint/2010/main" val="168284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90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1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9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04292"/>
            <a:ext cx="258624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100" name="图片占位符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1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04292"/>
            <a:ext cx="258624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10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04292"/>
            <a:ext cx="258624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19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04292"/>
            <a:ext cx="258624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2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04292"/>
            <a:ext cx="258624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9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04292"/>
            <a:ext cx="258624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3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04292"/>
            <a:ext cx="258624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04292"/>
            <a:ext cx="258624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6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7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04292"/>
            <a:ext cx="258624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04292"/>
            <a:ext cx="258624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 descr="图片 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7295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0" name="文本框 12"/>
          <p:cNvSpPr txBox="1"/>
          <p:nvPr/>
        </p:nvSpPr>
        <p:spPr>
          <a:xfrm>
            <a:off x="2560796" y="2829189"/>
            <a:ext cx="7051355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800" spc="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dirty="0" err="1"/>
              <a:t>演讲题目</a:t>
            </a:r>
            <a:endParaRPr dirty="0"/>
          </a:p>
        </p:txBody>
      </p:sp>
      <p:sp>
        <p:nvSpPr>
          <p:cNvPr id="131" name="文本框 4"/>
          <p:cNvSpPr txBox="1"/>
          <p:nvPr/>
        </p:nvSpPr>
        <p:spPr>
          <a:xfrm>
            <a:off x="5638465" y="3591781"/>
            <a:ext cx="789941" cy="325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rPr dirty="0"/>
              <a:t>演讲人</a:t>
            </a:r>
          </a:p>
        </p:txBody>
      </p:sp>
      <p:cxnSp>
        <p:nvCxnSpPr>
          <p:cNvPr id="3" name="直线连接符 2"/>
          <p:cNvCxnSpPr/>
          <p:nvPr/>
        </p:nvCxnSpPr>
        <p:spPr>
          <a:xfrm>
            <a:off x="4910667" y="3791178"/>
            <a:ext cx="533400" cy="0"/>
          </a:xfrm>
          <a:prstGeom prst="line">
            <a:avLst/>
          </a:prstGeom>
          <a:noFill/>
          <a:ln w="635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直线连接符 9"/>
          <p:cNvCxnSpPr/>
          <p:nvPr/>
        </p:nvCxnSpPr>
        <p:spPr>
          <a:xfrm>
            <a:off x="6598065" y="3791178"/>
            <a:ext cx="533400" cy="0"/>
          </a:xfrm>
          <a:prstGeom prst="line">
            <a:avLst/>
          </a:prstGeom>
          <a:noFill/>
          <a:ln w="635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文本框 4"/>
          <p:cNvSpPr txBox="1"/>
          <p:nvPr/>
        </p:nvSpPr>
        <p:spPr>
          <a:xfrm>
            <a:off x="5444067" y="3983666"/>
            <a:ext cx="113107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rPr lang="zh-CN" altLang="en-US" dirty="0"/>
              <a:t>单位</a:t>
            </a:r>
            <a:r>
              <a:rPr lang="en-US" altLang="zh-CN" dirty="0"/>
              <a:t>TITLE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"/>
          <p:cNvSpPr txBox="1"/>
          <p:nvPr/>
        </p:nvSpPr>
        <p:spPr>
          <a:xfrm>
            <a:off x="2567728" y="3044760"/>
            <a:ext cx="704354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r>
              <a:rPr lang="en-US" altLang="zh-CN" dirty="0"/>
              <a:t>PPT</a:t>
            </a:r>
            <a:r>
              <a:rPr lang="zh-CN" altLang="en-US" dirty="0"/>
              <a:t>完稿范例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24055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2" name="文本框 12"/>
          <p:cNvSpPr txBox="1"/>
          <p:nvPr/>
        </p:nvSpPr>
        <p:spPr>
          <a:xfrm>
            <a:off x="2829135" y="2681927"/>
            <a:ext cx="6563083" cy="93256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1147" tIns="41147" rIns="41147" bIns="41147">
            <a:spAutoFit/>
          </a:bodyPr>
          <a:lstStyle>
            <a:lvl1pPr algn="ctr">
              <a:defRPr sz="11200" spc="448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sz="5520" spc="360" dirty="0"/>
              <a:t>热心肠先生减肥记</a:t>
            </a:r>
          </a:p>
        </p:txBody>
      </p:sp>
      <p:sp>
        <p:nvSpPr>
          <p:cNvPr id="123" name="文本框 4"/>
          <p:cNvSpPr txBox="1"/>
          <p:nvPr/>
        </p:nvSpPr>
        <p:spPr>
          <a:xfrm>
            <a:off x="5686167" y="3893161"/>
            <a:ext cx="669797" cy="31854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1147" tIns="41147" rIns="41147" bIns="41147">
            <a:spAutoFit/>
          </a:bodyPr>
          <a:lstStyle>
            <a:lvl1pPr>
              <a:defRPr sz="3400">
                <a:solidFill>
                  <a:srgbClr val="FFFFFF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pPr algn="ctr"/>
            <a:r>
              <a:rPr sz="1530" dirty="0"/>
              <a:t>蓝灿辉</a:t>
            </a:r>
          </a:p>
        </p:txBody>
      </p:sp>
      <p:cxnSp>
        <p:nvCxnSpPr>
          <p:cNvPr id="6" name="直线连接符 5"/>
          <p:cNvCxnSpPr/>
          <p:nvPr/>
        </p:nvCxnSpPr>
        <p:spPr>
          <a:xfrm>
            <a:off x="4910667" y="4052435"/>
            <a:ext cx="533400" cy="0"/>
          </a:xfrm>
          <a:prstGeom prst="line">
            <a:avLst/>
          </a:prstGeom>
          <a:noFill/>
          <a:ln w="635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直线连接符 6"/>
          <p:cNvCxnSpPr/>
          <p:nvPr/>
        </p:nvCxnSpPr>
        <p:spPr>
          <a:xfrm>
            <a:off x="6598065" y="4052435"/>
            <a:ext cx="533400" cy="0"/>
          </a:xfrm>
          <a:prstGeom prst="line">
            <a:avLst/>
          </a:prstGeom>
          <a:noFill/>
          <a:ln w="635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45021385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成组"/>
          <p:cNvGrpSpPr/>
          <p:nvPr/>
        </p:nvGrpSpPr>
        <p:grpSpPr>
          <a:xfrm>
            <a:off x="2713632" y="1424854"/>
            <a:ext cx="6764736" cy="4008293"/>
            <a:chOff x="0" y="0"/>
            <a:chExt cx="15032745" cy="8907317"/>
          </a:xfrm>
        </p:grpSpPr>
        <p:pic>
          <p:nvPicPr>
            <p:cNvPr id="125" name="图片 7" descr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"/>
              <a:ext cx="7042348" cy="89073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6" name="图片 9" descr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90400" y="0"/>
              <a:ext cx="7042346" cy="89073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95228395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文本框 1"/>
          <p:cNvSpPr txBox="1"/>
          <p:nvPr/>
        </p:nvSpPr>
        <p:spPr>
          <a:xfrm>
            <a:off x="1187392" y="1846345"/>
            <a:ext cx="9791700" cy="54014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1147" tIns="41147" rIns="41147" bIns="41147">
            <a:spAutoFit/>
          </a:bodyPr>
          <a:lstStyle>
            <a:lvl1pPr algn="ctr">
              <a:defRPr sz="6600">
                <a:solidFill>
                  <a:schemeClr val="accent1">
                    <a:lumOff val="20196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sz="2970"/>
              <a:t>一方有肥减   八方来支援</a:t>
            </a:r>
          </a:p>
        </p:txBody>
      </p:sp>
      <p:sp>
        <p:nvSpPr>
          <p:cNvPr id="130" name="椭圆 6"/>
          <p:cNvSpPr/>
          <p:nvPr/>
        </p:nvSpPr>
        <p:spPr>
          <a:xfrm>
            <a:off x="2424670" y="2755621"/>
            <a:ext cx="1268736" cy="1268736"/>
          </a:xfrm>
          <a:prstGeom prst="ellipse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41147" tIns="41147" rIns="41147" bIns="41147" anchor="ctr"/>
          <a:lstStyle/>
          <a:p>
            <a:pPr algn="ctr">
              <a:defRPr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990"/>
          </a:p>
        </p:txBody>
      </p:sp>
      <p:sp>
        <p:nvSpPr>
          <p:cNvPr id="131" name="椭圆 7"/>
          <p:cNvSpPr/>
          <p:nvPr/>
        </p:nvSpPr>
        <p:spPr>
          <a:xfrm>
            <a:off x="4443776" y="2730128"/>
            <a:ext cx="1268736" cy="126873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1147" tIns="41147" rIns="41147" bIns="41147" anchor="ctr"/>
          <a:lstStyle/>
          <a:p>
            <a:pPr algn="ctr">
              <a:defRPr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990"/>
          </a:p>
        </p:txBody>
      </p:sp>
      <p:sp>
        <p:nvSpPr>
          <p:cNvPr id="132" name="椭圆 8"/>
          <p:cNvSpPr/>
          <p:nvPr/>
        </p:nvSpPr>
        <p:spPr>
          <a:xfrm>
            <a:off x="6542416" y="2730128"/>
            <a:ext cx="1268736" cy="1268736"/>
          </a:xfrm>
          <a:prstGeom prst="ellipse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41147" tIns="41147" rIns="41147" bIns="41147" anchor="ctr"/>
          <a:lstStyle/>
          <a:p>
            <a:pPr algn="ctr">
              <a:defRPr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990"/>
          </a:p>
        </p:txBody>
      </p:sp>
      <p:sp>
        <p:nvSpPr>
          <p:cNvPr id="133" name="椭圆 9"/>
          <p:cNvSpPr/>
          <p:nvPr/>
        </p:nvSpPr>
        <p:spPr>
          <a:xfrm>
            <a:off x="8498596" y="2755621"/>
            <a:ext cx="1268736" cy="1268736"/>
          </a:xfrm>
          <a:prstGeom prst="ellipse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41147" tIns="41147" rIns="41147" bIns="41147" anchor="ctr"/>
          <a:lstStyle/>
          <a:p>
            <a:pPr algn="ctr">
              <a:defRPr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990"/>
          </a:p>
        </p:txBody>
      </p:sp>
      <p:sp>
        <p:nvSpPr>
          <p:cNvPr id="134" name="文本框 10"/>
          <p:cNvSpPr txBox="1"/>
          <p:nvPr/>
        </p:nvSpPr>
        <p:spPr>
          <a:xfrm>
            <a:off x="2175062" y="4168054"/>
            <a:ext cx="1767947" cy="36009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1147" tIns="41147" rIns="41147" bIns="41147">
            <a:spAutoFit/>
          </a:bodyPr>
          <a:lstStyle>
            <a:lvl1pPr algn="ctr">
              <a:defRPr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dirty="0"/>
              <a:t>肠道菌群检测</a:t>
            </a:r>
          </a:p>
        </p:txBody>
      </p:sp>
      <p:sp>
        <p:nvSpPr>
          <p:cNvPr id="135" name="文本框 11"/>
          <p:cNvSpPr txBox="1"/>
          <p:nvPr/>
        </p:nvSpPr>
        <p:spPr>
          <a:xfrm>
            <a:off x="4355254" y="4168054"/>
            <a:ext cx="1489980" cy="36009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1147" tIns="41147" rIns="41147" bIns="41147">
            <a:spAutoFit/>
          </a:bodyPr>
          <a:lstStyle>
            <a:lvl1pPr algn="ctr">
              <a:defRPr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dirty="0"/>
              <a:t>个体化方案</a:t>
            </a:r>
          </a:p>
        </p:txBody>
      </p:sp>
      <p:sp>
        <p:nvSpPr>
          <p:cNvPr id="136" name="文本框 12"/>
          <p:cNvSpPr txBox="1"/>
          <p:nvPr/>
        </p:nvSpPr>
        <p:spPr>
          <a:xfrm>
            <a:off x="6422391" y="4168054"/>
            <a:ext cx="1552982" cy="36009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1147" tIns="41147" rIns="41147" bIns="41147">
            <a:spAutoFit/>
          </a:bodyPr>
          <a:lstStyle>
            <a:lvl1pPr algn="ctr">
              <a:defRPr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dirty="0"/>
              <a:t>微生态产品</a:t>
            </a:r>
          </a:p>
        </p:txBody>
      </p:sp>
      <p:sp>
        <p:nvSpPr>
          <p:cNvPr id="137" name="文本框 13"/>
          <p:cNvSpPr txBox="1"/>
          <p:nvPr/>
        </p:nvSpPr>
        <p:spPr>
          <a:xfrm>
            <a:off x="8547593" y="4168054"/>
            <a:ext cx="1224533" cy="36009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1147" tIns="41147" rIns="41147" bIns="41147">
            <a:spAutoFit/>
          </a:bodyPr>
          <a:lstStyle>
            <a:lvl1pPr algn="ctr">
              <a:defRPr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dirty="0"/>
              <a:t>中药秘方</a:t>
            </a:r>
          </a:p>
        </p:txBody>
      </p:sp>
      <p:pic>
        <p:nvPicPr>
          <p:cNvPr id="138" name="图片 3" descr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020" y="2730127"/>
            <a:ext cx="1310035" cy="1319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图片 15" descr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8403" y="2991974"/>
            <a:ext cx="981654" cy="7353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图片 17" descr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6405" y="2730126"/>
            <a:ext cx="1291576" cy="12915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3377236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文本框 1"/>
          <p:cNvSpPr txBox="1"/>
          <p:nvPr/>
        </p:nvSpPr>
        <p:spPr>
          <a:xfrm>
            <a:off x="1200149" y="2542033"/>
            <a:ext cx="9791702" cy="163429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1147" tIns="41147" rIns="41147" bIns="41147">
            <a:spAutoFit/>
          </a:bodyPr>
          <a:lstStyle>
            <a:lvl1pPr algn="ctr">
              <a:defRPr sz="22400">
                <a:solidFill>
                  <a:schemeClr val="accent4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sz="10080"/>
              <a:t>145</a:t>
            </a:r>
          </a:p>
        </p:txBody>
      </p:sp>
    </p:spTree>
    <p:extLst>
      <p:ext uri="{BB962C8B-B14F-4D97-AF65-F5344CB8AC3E}">
        <p14:creationId xmlns:p14="http://schemas.microsoft.com/office/powerpoint/2010/main" val="29324943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成组"/>
          <p:cNvGrpSpPr/>
          <p:nvPr/>
        </p:nvGrpSpPr>
        <p:grpSpPr>
          <a:xfrm>
            <a:off x="4326462" y="344945"/>
            <a:ext cx="3266389" cy="6063809"/>
            <a:chOff x="0" y="0"/>
            <a:chExt cx="7258640" cy="13475130"/>
          </a:xfrm>
        </p:grpSpPr>
        <p:pic>
          <p:nvPicPr>
            <p:cNvPr id="146" name="图片 2" descr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5656" y="0"/>
              <a:ext cx="5734477" cy="134751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7" name="图片 2" descr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932277"/>
              <a:ext cx="7258640" cy="38879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625016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图片 2" descr="图片 2"/>
          <p:cNvPicPr>
            <a:picLocks noChangeAspect="1"/>
          </p:cNvPicPr>
          <p:nvPr/>
        </p:nvPicPr>
        <p:blipFill>
          <a:blip r:embed="rId2"/>
          <a:srcRect t="19260" b="10288"/>
          <a:stretch>
            <a:fillRect/>
          </a:stretch>
        </p:blipFill>
        <p:spPr>
          <a:xfrm>
            <a:off x="3101647" y="2308504"/>
            <a:ext cx="6187880" cy="3269646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文本框 3"/>
          <p:cNvSpPr txBox="1"/>
          <p:nvPr/>
        </p:nvSpPr>
        <p:spPr>
          <a:xfrm>
            <a:off x="1204705" y="1467966"/>
            <a:ext cx="9791700" cy="62324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1147" tIns="41147" rIns="41147" bIns="41147">
            <a:spAutoFit/>
          </a:bodyPr>
          <a:lstStyle>
            <a:lvl1pPr>
              <a:defRPr sz="7800">
                <a:solidFill>
                  <a:schemeClr val="accent4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sz="3510"/>
              <a:t>我要瘦成一股闪电</a:t>
            </a:r>
          </a:p>
        </p:txBody>
      </p:sp>
      <p:sp>
        <p:nvSpPr>
          <p:cNvPr id="152" name="几百人面前夸下海口"/>
          <p:cNvSpPr txBox="1"/>
          <p:nvPr/>
        </p:nvSpPr>
        <p:spPr>
          <a:xfrm>
            <a:off x="1194355" y="1009977"/>
            <a:ext cx="3516730" cy="54014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1147" tIns="41147" rIns="41147" bIns="41147">
            <a:spAutoFit/>
          </a:bodyPr>
          <a:lstStyle>
            <a:lvl1pPr>
              <a:defRPr sz="6600">
                <a:solidFill>
                  <a:schemeClr val="accent1">
                    <a:lumOff val="20196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sz="2970"/>
              <a:t>几百人面前夸下海口</a:t>
            </a:r>
          </a:p>
        </p:txBody>
      </p:sp>
    </p:spTree>
    <p:extLst>
      <p:ext uri="{BB962C8B-B14F-4D97-AF65-F5344CB8AC3E}">
        <p14:creationId xmlns:p14="http://schemas.microsoft.com/office/powerpoint/2010/main" val="175382080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文本框 1"/>
          <p:cNvSpPr txBox="1"/>
          <p:nvPr/>
        </p:nvSpPr>
        <p:spPr>
          <a:xfrm>
            <a:off x="1194355" y="1430611"/>
            <a:ext cx="9791702" cy="62324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1147" tIns="41147" rIns="41147" bIns="41147">
            <a:spAutoFit/>
          </a:bodyPr>
          <a:lstStyle>
            <a:lvl1pPr>
              <a:defRPr sz="7800">
                <a:solidFill>
                  <a:schemeClr val="accent4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sz="3510"/>
              <a:t>主食变少蔬果半饱</a:t>
            </a:r>
          </a:p>
        </p:txBody>
      </p:sp>
      <p:pic>
        <p:nvPicPr>
          <p:cNvPr id="155" name="图片 2" descr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019" y="2347624"/>
            <a:ext cx="6277541" cy="2755634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矩形 3"/>
          <p:cNvSpPr txBox="1"/>
          <p:nvPr/>
        </p:nvSpPr>
        <p:spPr>
          <a:xfrm>
            <a:off x="6408784" y="5202865"/>
            <a:ext cx="3032623" cy="31854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1147" tIns="41147" rIns="41147" bIns="41147">
            <a:spAutoFit/>
          </a:bodyPr>
          <a:lstStyle/>
          <a:p>
            <a:pPr>
              <a:defRPr sz="3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530"/>
              <a:t>Nature Medicine</a:t>
            </a:r>
            <a:r>
              <a:rPr sz="1530">
                <a:latin typeface="Arial"/>
                <a:ea typeface="Arial"/>
                <a:cs typeface="Arial"/>
                <a:sym typeface="Arial"/>
              </a:rPr>
              <a:t> </a:t>
            </a:r>
            <a:r>
              <a:rPr sz="1530"/>
              <a:t>22,</a:t>
            </a:r>
            <a:r>
              <a:rPr sz="1530">
                <a:latin typeface="Arial"/>
                <a:ea typeface="Arial"/>
                <a:cs typeface="Arial"/>
                <a:sym typeface="Arial"/>
              </a:rPr>
              <a:t> </a:t>
            </a:r>
            <a:r>
              <a:rPr sz="1530"/>
              <a:t>697–700</a:t>
            </a:r>
            <a:r>
              <a:rPr sz="1530">
                <a:latin typeface="Arial"/>
                <a:ea typeface="Arial"/>
                <a:cs typeface="Arial"/>
                <a:sym typeface="Arial"/>
              </a:rPr>
              <a:t> </a:t>
            </a:r>
            <a:r>
              <a:rPr sz="1530"/>
              <a:t>(2016)</a:t>
            </a:r>
          </a:p>
        </p:txBody>
      </p:sp>
      <p:pic>
        <p:nvPicPr>
          <p:cNvPr id="157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191" y="2332929"/>
            <a:ext cx="6277544" cy="2755636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天生吃货突然管住了嘴"/>
          <p:cNvSpPr txBox="1"/>
          <p:nvPr/>
        </p:nvSpPr>
        <p:spPr>
          <a:xfrm>
            <a:off x="1195436" y="968999"/>
            <a:ext cx="3898245" cy="54014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1147" tIns="41147" rIns="41147" bIns="41147">
            <a:spAutoFit/>
          </a:bodyPr>
          <a:lstStyle>
            <a:lvl1pPr>
              <a:defRPr sz="6600">
                <a:solidFill>
                  <a:schemeClr val="accent1">
                    <a:lumOff val="20196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sz="2970"/>
              <a:t>天生吃货突然管住了嘴</a:t>
            </a:r>
          </a:p>
        </p:txBody>
      </p:sp>
    </p:spTree>
    <p:extLst>
      <p:ext uri="{BB962C8B-B14F-4D97-AF65-F5344CB8AC3E}">
        <p14:creationId xmlns:p14="http://schemas.microsoft.com/office/powerpoint/2010/main" val="10571410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成组"/>
          <p:cNvGrpSpPr/>
          <p:nvPr/>
        </p:nvGrpSpPr>
        <p:grpSpPr>
          <a:xfrm>
            <a:off x="3021163" y="2253791"/>
            <a:ext cx="6138086" cy="2967610"/>
            <a:chOff x="0" y="0"/>
            <a:chExt cx="13640192" cy="6594686"/>
          </a:xfrm>
        </p:grpSpPr>
        <p:pic>
          <p:nvPicPr>
            <p:cNvPr id="160" name="图片 2" descr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387907" cy="65818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1" name="图片 4" descr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52282" y="0"/>
              <a:ext cx="4387911" cy="65818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2" name="图片 6" descr="图片 6"/>
            <p:cNvPicPr>
              <a:picLocks noChangeAspect="1"/>
            </p:cNvPicPr>
            <p:nvPr/>
          </p:nvPicPr>
          <p:blipFill>
            <a:blip r:embed="rId4"/>
            <a:srcRect t="3279" b="10679"/>
            <a:stretch>
              <a:fillRect/>
            </a:stretch>
          </p:blipFill>
          <p:spPr>
            <a:xfrm>
              <a:off x="4664449" y="0"/>
              <a:ext cx="4311293" cy="65946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4" name="文本框 7"/>
          <p:cNvSpPr txBox="1"/>
          <p:nvPr/>
        </p:nvSpPr>
        <p:spPr>
          <a:xfrm>
            <a:off x="1194355" y="1415714"/>
            <a:ext cx="9791700" cy="67864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1147" tIns="41147" rIns="41147" bIns="41147">
            <a:spAutoFit/>
          </a:bodyPr>
          <a:lstStyle>
            <a:lvl1pPr>
              <a:defRPr sz="8600">
                <a:solidFill>
                  <a:schemeClr val="accent4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sz="3870"/>
              <a:t>让脂肪痛快燃烧</a:t>
            </a:r>
          </a:p>
        </p:txBody>
      </p:sp>
      <p:sp>
        <p:nvSpPr>
          <p:cNvPr id="165" name="痛快淋漓的汗流浃背"/>
          <p:cNvSpPr txBox="1"/>
          <p:nvPr/>
        </p:nvSpPr>
        <p:spPr>
          <a:xfrm>
            <a:off x="1218296" y="957725"/>
            <a:ext cx="3460625" cy="54719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1147" tIns="41147" rIns="41147" bIns="41147">
            <a:spAutoFit/>
          </a:bodyPr>
          <a:lstStyle>
            <a:lvl1pPr>
              <a:defRPr sz="6700">
                <a:solidFill>
                  <a:schemeClr val="accent1">
                    <a:lumOff val="20196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sz="3016"/>
              <a:t>酣畅淋漓+汗流浃背</a:t>
            </a:r>
          </a:p>
        </p:txBody>
      </p:sp>
    </p:spTree>
    <p:extLst>
      <p:ext uri="{BB962C8B-B14F-4D97-AF65-F5344CB8AC3E}">
        <p14:creationId xmlns:p14="http://schemas.microsoft.com/office/powerpoint/2010/main" val="76800347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7" name="图表 2"/>
          <p:cNvGraphicFramePr/>
          <p:nvPr/>
        </p:nvGraphicFramePr>
        <p:xfrm>
          <a:off x="48768" y="300927"/>
          <a:ext cx="7375348" cy="6258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8" name="文本框 3"/>
          <p:cNvSpPr txBox="1"/>
          <p:nvPr/>
        </p:nvSpPr>
        <p:spPr>
          <a:xfrm>
            <a:off x="1882079" y="3383742"/>
            <a:ext cx="9351816" cy="62324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1147" tIns="41147" rIns="41147" bIns="41147">
            <a:spAutoFit/>
          </a:bodyPr>
          <a:lstStyle>
            <a:lvl1pPr algn="r">
              <a:defRPr sz="7800">
                <a:solidFill>
                  <a:schemeClr val="accent4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sz="3510" dirty="0"/>
              <a:t>强迫症般称体重</a:t>
            </a:r>
          </a:p>
        </p:txBody>
      </p:sp>
      <p:sp>
        <p:nvSpPr>
          <p:cNvPr id="169" name="记录每时每刻的变化"/>
          <p:cNvSpPr txBox="1"/>
          <p:nvPr/>
        </p:nvSpPr>
        <p:spPr>
          <a:xfrm>
            <a:off x="7502495" y="2909728"/>
            <a:ext cx="3718708" cy="56784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1147" tIns="41147" rIns="41147" bIns="41147">
            <a:spAutoFit/>
          </a:bodyPr>
          <a:lstStyle>
            <a:lvl1pPr algn="r">
              <a:defRPr sz="7000">
                <a:solidFill>
                  <a:schemeClr val="accent1">
                    <a:lumOff val="20196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sz="3150" dirty="0"/>
              <a:t>记录每时每刻的变化</a:t>
            </a:r>
          </a:p>
        </p:txBody>
      </p:sp>
    </p:spTree>
    <p:extLst>
      <p:ext uri="{BB962C8B-B14F-4D97-AF65-F5344CB8AC3E}">
        <p14:creationId xmlns:p14="http://schemas.microsoft.com/office/powerpoint/2010/main" val="145765224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文本框 1"/>
          <p:cNvSpPr txBox="1"/>
          <p:nvPr/>
        </p:nvSpPr>
        <p:spPr>
          <a:xfrm>
            <a:off x="2430381" y="3119093"/>
            <a:ext cx="7043545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4000" dirty="0"/>
              <a:t>标题字体</a:t>
            </a:r>
            <a:endParaRPr sz="4000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文本框 1"/>
          <p:cNvSpPr txBox="1"/>
          <p:nvPr/>
        </p:nvSpPr>
        <p:spPr>
          <a:xfrm>
            <a:off x="1200150" y="1670034"/>
            <a:ext cx="9791700" cy="56784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1147" tIns="41147" rIns="41147" bIns="41147">
            <a:spAutoFit/>
          </a:bodyPr>
          <a:lstStyle>
            <a:lvl1pPr algn="ctr">
              <a:defRPr sz="7000">
                <a:solidFill>
                  <a:schemeClr val="accent1">
                    <a:lumOff val="20196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sz="3150"/>
              <a:t>真的要减肥   好好讲科学</a:t>
            </a:r>
          </a:p>
        </p:txBody>
      </p:sp>
      <p:sp>
        <p:nvSpPr>
          <p:cNvPr id="172" name="椭圆 2"/>
          <p:cNvSpPr/>
          <p:nvPr/>
        </p:nvSpPr>
        <p:spPr>
          <a:xfrm>
            <a:off x="2424670" y="2949575"/>
            <a:ext cx="1268736" cy="126873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1147" tIns="41147" rIns="41147" bIns="41147" anchor="ctr"/>
          <a:lstStyle/>
          <a:p>
            <a:pPr algn="ctr">
              <a:defRPr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990"/>
          </a:p>
        </p:txBody>
      </p:sp>
      <p:sp>
        <p:nvSpPr>
          <p:cNvPr id="173" name="椭圆 3"/>
          <p:cNvSpPr/>
          <p:nvPr/>
        </p:nvSpPr>
        <p:spPr>
          <a:xfrm>
            <a:off x="4443776" y="2949575"/>
            <a:ext cx="1268736" cy="1268736"/>
          </a:xfrm>
          <a:prstGeom prst="ellipse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41147" tIns="41147" rIns="41147" bIns="41147" anchor="ctr"/>
          <a:lstStyle/>
          <a:p>
            <a:pPr algn="ctr">
              <a:defRPr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990"/>
          </a:p>
        </p:txBody>
      </p:sp>
      <p:sp>
        <p:nvSpPr>
          <p:cNvPr id="174" name="椭圆 4"/>
          <p:cNvSpPr/>
          <p:nvPr/>
        </p:nvSpPr>
        <p:spPr>
          <a:xfrm>
            <a:off x="6542416" y="2949575"/>
            <a:ext cx="1268736" cy="1268736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1147" tIns="41147" rIns="41147" bIns="41147" anchor="ctr"/>
          <a:lstStyle/>
          <a:p>
            <a:pPr algn="ctr">
              <a:defRPr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990"/>
          </a:p>
        </p:txBody>
      </p:sp>
      <p:sp>
        <p:nvSpPr>
          <p:cNvPr id="175" name="椭圆 5"/>
          <p:cNvSpPr/>
          <p:nvPr/>
        </p:nvSpPr>
        <p:spPr>
          <a:xfrm>
            <a:off x="8498596" y="2949575"/>
            <a:ext cx="1268736" cy="1268736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1147" tIns="41147" rIns="41147" bIns="41147" anchor="ctr"/>
          <a:lstStyle/>
          <a:p>
            <a:pPr algn="ctr">
              <a:defRPr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990"/>
          </a:p>
        </p:txBody>
      </p:sp>
      <p:sp>
        <p:nvSpPr>
          <p:cNvPr id="176" name="文本框 6"/>
          <p:cNvSpPr txBox="1"/>
          <p:nvPr/>
        </p:nvSpPr>
        <p:spPr>
          <a:xfrm>
            <a:off x="2175062" y="4247710"/>
            <a:ext cx="1767947" cy="36009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1147" tIns="41147" rIns="41147" bIns="41147">
            <a:spAutoFit/>
          </a:bodyPr>
          <a:lstStyle>
            <a:lvl1pPr algn="ctr">
              <a:defRPr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dirty="0"/>
              <a:t>减肥辅导</a:t>
            </a:r>
          </a:p>
        </p:txBody>
      </p:sp>
      <p:sp>
        <p:nvSpPr>
          <p:cNvPr id="177" name="文本框 7"/>
          <p:cNvSpPr txBox="1"/>
          <p:nvPr/>
        </p:nvSpPr>
        <p:spPr>
          <a:xfrm>
            <a:off x="4355254" y="4247710"/>
            <a:ext cx="1489980" cy="36009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1147" tIns="41147" rIns="41147" bIns="41147">
            <a:spAutoFit/>
          </a:bodyPr>
          <a:lstStyle>
            <a:lvl1pPr algn="ctr">
              <a:defRPr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dirty="0"/>
              <a:t>低热量饮食</a:t>
            </a:r>
          </a:p>
        </p:txBody>
      </p:sp>
      <p:sp>
        <p:nvSpPr>
          <p:cNvPr id="178" name="文本框 8"/>
          <p:cNvSpPr txBox="1"/>
          <p:nvPr/>
        </p:nvSpPr>
        <p:spPr>
          <a:xfrm>
            <a:off x="6422391" y="4247710"/>
            <a:ext cx="1552982" cy="36009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1147" tIns="41147" rIns="41147" bIns="41147">
            <a:spAutoFit/>
          </a:bodyPr>
          <a:lstStyle>
            <a:lvl1pPr algn="ctr">
              <a:defRPr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dirty="0"/>
              <a:t>有氧运动</a:t>
            </a:r>
          </a:p>
        </p:txBody>
      </p:sp>
      <p:sp>
        <p:nvSpPr>
          <p:cNvPr id="179" name="文本框 9"/>
          <p:cNvSpPr txBox="1"/>
          <p:nvPr/>
        </p:nvSpPr>
        <p:spPr>
          <a:xfrm>
            <a:off x="8547593" y="4247710"/>
            <a:ext cx="1224533" cy="36009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1147" tIns="41147" rIns="41147" bIns="41147">
            <a:spAutoFit/>
          </a:bodyPr>
          <a:lstStyle>
            <a:lvl1pPr algn="ctr">
              <a:defRPr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dirty="0"/>
              <a:t>行为疗法</a:t>
            </a:r>
          </a:p>
        </p:txBody>
      </p:sp>
      <p:sp>
        <p:nvSpPr>
          <p:cNvPr id="180" name="矩形 10"/>
          <p:cNvSpPr txBox="1"/>
          <p:nvPr/>
        </p:nvSpPr>
        <p:spPr>
          <a:xfrm>
            <a:off x="3847110" y="2265538"/>
            <a:ext cx="4521813" cy="31854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1147" tIns="41147" rIns="41147" bIns="41147">
            <a:spAutoFit/>
          </a:bodyPr>
          <a:lstStyle/>
          <a:p>
            <a:pPr>
              <a:defRPr sz="3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530"/>
              <a:t>The New England Journal of Medicine 2017;376:254-66.</a:t>
            </a:r>
          </a:p>
        </p:txBody>
      </p:sp>
      <p:pic>
        <p:nvPicPr>
          <p:cNvPr id="181" name="图片 11" descr="图片 11"/>
          <p:cNvPicPr>
            <a:picLocks noChangeAspect="1"/>
          </p:cNvPicPr>
          <p:nvPr/>
        </p:nvPicPr>
        <p:blipFill>
          <a:blip r:embed="rId5"/>
          <a:srcRect l="65129"/>
          <a:stretch>
            <a:fillRect/>
          </a:stretch>
        </p:blipFill>
        <p:spPr>
          <a:xfrm>
            <a:off x="4623629" y="2983961"/>
            <a:ext cx="953230" cy="119995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776951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文本框 1"/>
          <p:cNvSpPr txBox="1"/>
          <p:nvPr/>
        </p:nvSpPr>
        <p:spPr>
          <a:xfrm>
            <a:off x="1200150" y="1467245"/>
            <a:ext cx="9791700" cy="108029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1147" tIns="41147" rIns="41147" bIns="41147">
            <a:spAutoFit/>
          </a:bodyPr>
          <a:lstStyle/>
          <a:p>
            <a:pPr algn="ctr">
              <a:defRPr sz="6600">
                <a:solidFill>
                  <a:schemeClr val="accent1">
                    <a:lumOff val="20196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2970"/>
              <a:t>“灵丹妙药”盛行而信任缺失的年代</a:t>
            </a:r>
            <a:endParaRPr sz="3150">
              <a:solidFill>
                <a:srgbClr val="00FFFF"/>
              </a:solidFill>
            </a:endParaRPr>
          </a:p>
          <a:p>
            <a:pPr algn="ctr">
              <a:defRPr sz="7800">
                <a:solidFill>
                  <a:schemeClr val="accent4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3510"/>
              <a:t>需要我们来打破知识鸿沟</a:t>
            </a:r>
          </a:p>
        </p:txBody>
      </p:sp>
      <p:sp>
        <p:nvSpPr>
          <p:cNvPr id="184" name="椭圆 2"/>
          <p:cNvSpPr/>
          <p:nvPr/>
        </p:nvSpPr>
        <p:spPr>
          <a:xfrm>
            <a:off x="2424670" y="2952782"/>
            <a:ext cx="1268736" cy="1268736"/>
          </a:xfrm>
          <a:prstGeom prst="ellipse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41147" tIns="41147" rIns="41147" bIns="41147" anchor="ctr"/>
          <a:lstStyle/>
          <a:p>
            <a:pPr algn="ctr">
              <a:defRPr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990"/>
          </a:p>
        </p:txBody>
      </p:sp>
      <p:sp>
        <p:nvSpPr>
          <p:cNvPr id="185" name="椭圆 3"/>
          <p:cNvSpPr/>
          <p:nvPr/>
        </p:nvSpPr>
        <p:spPr>
          <a:xfrm>
            <a:off x="4443776" y="2952782"/>
            <a:ext cx="1268736" cy="1268736"/>
          </a:xfrm>
          <a:prstGeom prst="ellipse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41147" tIns="41147" rIns="41147" bIns="41147" anchor="ctr"/>
          <a:lstStyle/>
          <a:p>
            <a:pPr algn="ctr">
              <a:defRPr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990"/>
          </a:p>
        </p:txBody>
      </p:sp>
      <p:sp>
        <p:nvSpPr>
          <p:cNvPr id="186" name="椭圆 4"/>
          <p:cNvSpPr/>
          <p:nvPr/>
        </p:nvSpPr>
        <p:spPr>
          <a:xfrm>
            <a:off x="6542416" y="2952782"/>
            <a:ext cx="1268736" cy="126873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1147" tIns="41147" rIns="41147" bIns="41147" anchor="ctr"/>
          <a:lstStyle/>
          <a:p>
            <a:pPr algn="ctr">
              <a:defRPr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990"/>
          </a:p>
        </p:txBody>
      </p:sp>
      <p:sp>
        <p:nvSpPr>
          <p:cNvPr id="187" name="椭圆 5"/>
          <p:cNvSpPr/>
          <p:nvPr/>
        </p:nvSpPr>
        <p:spPr>
          <a:xfrm>
            <a:off x="8498596" y="2952782"/>
            <a:ext cx="1268736" cy="1268736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1147" tIns="41147" rIns="41147" bIns="41147" anchor="ctr"/>
          <a:lstStyle/>
          <a:p>
            <a:pPr algn="ctr">
              <a:defRPr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990"/>
          </a:p>
        </p:txBody>
      </p:sp>
      <p:sp>
        <p:nvSpPr>
          <p:cNvPr id="188" name="文本框 6"/>
          <p:cNvSpPr txBox="1"/>
          <p:nvPr/>
        </p:nvSpPr>
        <p:spPr>
          <a:xfrm>
            <a:off x="2175062" y="4262988"/>
            <a:ext cx="1767947" cy="36009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1147" tIns="41147" rIns="41147" bIns="41147">
            <a:spAutoFit/>
          </a:bodyPr>
          <a:lstStyle>
            <a:lvl1pPr algn="ctr">
              <a:defRPr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dirty="0"/>
              <a:t>学者有坚守</a:t>
            </a:r>
          </a:p>
        </p:txBody>
      </p:sp>
      <p:sp>
        <p:nvSpPr>
          <p:cNvPr id="189" name="文本框 7"/>
          <p:cNvSpPr txBox="1"/>
          <p:nvPr/>
        </p:nvSpPr>
        <p:spPr>
          <a:xfrm>
            <a:off x="4355254" y="4262988"/>
            <a:ext cx="1489980" cy="36009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1147" tIns="41147" rIns="41147" bIns="41147">
            <a:spAutoFit/>
          </a:bodyPr>
          <a:lstStyle>
            <a:lvl1pPr algn="ctr">
              <a:defRPr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dirty="0"/>
              <a:t>商人有良知</a:t>
            </a:r>
          </a:p>
        </p:txBody>
      </p:sp>
      <p:sp>
        <p:nvSpPr>
          <p:cNvPr id="190" name="文本框 8"/>
          <p:cNvSpPr txBox="1"/>
          <p:nvPr/>
        </p:nvSpPr>
        <p:spPr>
          <a:xfrm>
            <a:off x="6422391" y="4262988"/>
            <a:ext cx="1552982" cy="36009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1147" tIns="41147" rIns="41147" bIns="41147">
            <a:spAutoFit/>
          </a:bodyPr>
          <a:lstStyle>
            <a:lvl1pPr algn="ctr">
              <a:defRPr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dirty="0"/>
              <a:t>媒体有原则</a:t>
            </a:r>
          </a:p>
        </p:txBody>
      </p:sp>
      <p:sp>
        <p:nvSpPr>
          <p:cNvPr id="191" name="文本框 9"/>
          <p:cNvSpPr txBox="1"/>
          <p:nvPr/>
        </p:nvSpPr>
        <p:spPr>
          <a:xfrm>
            <a:off x="8398864" y="4262988"/>
            <a:ext cx="1521989" cy="36009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1147" tIns="41147" rIns="41147" bIns="41147">
            <a:spAutoFit/>
          </a:bodyPr>
          <a:lstStyle>
            <a:lvl1pPr algn="ctr">
              <a:defRPr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dirty="0"/>
              <a:t>科普有创新</a:t>
            </a:r>
          </a:p>
        </p:txBody>
      </p:sp>
      <p:pic>
        <p:nvPicPr>
          <p:cNvPr id="192" name="图片 11" descr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270" y="3049293"/>
            <a:ext cx="980564" cy="9805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图片 13" descr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0497" y="3113909"/>
            <a:ext cx="969158" cy="96915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2393091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成组"/>
          <p:cNvGrpSpPr/>
          <p:nvPr/>
        </p:nvGrpSpPr>
        <p:grpSpPr>
          <a:xfrm>
            <a:off x="3239129" y="2022359"/>
            <a:ext cx="5713744" cy="3421867"/>
            <a:chOff x="0" y="0"/>
            <a:chExt cx="12697207" cy="7604147"/>
          </a:xfrm>
        </p:grpSpPr>
        <p:pic>
          <p:nvPicPr>
            <p:cNvPr id="195" name="图片 1" descr="图片 1"/>
            <p:cNvPicPr>
              <a:picLocks noChangeAspect="1"/>
            </p:cNvPicPr>
            <p:nvPr/>
          </p:nvPicPr>
          <p:blipFill>
            <a:blip r:embed="rId2"/>
            <a:srcRect t="16954" b="20165"/>
            <a:stretch>
              <a:fillRect/>
            </a:stretch>
          </p:blipFill>
          <p:spPr>
            <a:xfrm>
              <a:off x="0" y="0"/>
              <a:ext cx="6820023" cy="7581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6" name="图片 3" descr="图片 3"/>
            <p:cNvPicPr>
              <a:picLocks noChangeAspect="1"/>
            </p:cNvPicPr>
            <p:nvPr/>
          </p:nvPicPr>
          <p:blipFill>
            <a:blip r:embed="rId3"/>
            <a:srcRect l="21028" t="29136" r="5811" b="6831"/>
            <a:stretch>
              <a:fillRect/>
            </a:stretch>
          </p:blipFill>
          <p:spPr>
            <a:xfrm>
              <a:off x="7810222" y="0"/>
              <a:ext cx="4886986" cy="76041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8" name="矩形 4"/>
          <p:cNvSpPr txBox="1"/>
          <p:nvPr/>
        </p:nvSpPr>
        <p:spPr>
          <a:xfrm>
            <a:off x="1079273" y="749098"/>
            <a:ext cx="2910795" cy="99719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1147" tIns="41147" rIns="41147" bIns="41147">
            <a:spAutoFit/>
          </a:bodyPr>
          <a:lstStyle/>
          <a:p>
            <a:pPr>
              <a:defRPr sz="6200">
                <a:solidFill>
                  <a:schemeClr val="accent1">
                    <a:lumOff val="20196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2790"/>
              <a:t>打破知识鸿沟</a:t>
            </a:r>
            <a:endParaRPr sz="2790">
              <a:solidFill>
                <a:srgbClr val="00FFFF"/>
              </a:solidFill>
            </a:endParaRPr>
          </a:p>
          <a:p>
            <a:pPr>
              <a:defRPr sz="7000">
                <a:solidFill>
                  <a:schemeClr val="accent4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3150"/>
              <a:t>需要传播新知识</a:t>
            </a:r>
          </a:p>
        </p:txBody>
      </p:sp>
    </p:spTree>
    <p:extLst>
      <p:ext uri="{BB962C8B-B14F-4D97-AF65-F5344CB8AC3E}">
        <p14:creationId xmlns:p14="http://schemas.microsoft.com/office/powerpoint/2010/main" val="44907581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图片 2" descr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52" y="359703"/>
            <a:ext cx="4875688" cy="6148597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矩形 3"/>
          <p:cNvSpPr txBox="1"/>
          <p:nvPr/>
        </p:nvSpPr>
        <p:spPr>
          <a:xfrm>
            <a:off x="7285085" y="1159782"/>
            <a:ext cx="3718708" cy="99719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1147" tIns="41147" rIns="41147" bIns="41147">
            <a:spAutoFit/>
          </a:bodyPr>
          <a:lstStyle/>
          <a:p>
            <a:pPr algn="r">
              <a:defRPr sz="6200">
                <a:solidFill>
                  <a:schemeClr val="accent1">
                    <a:lumOff val="20196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2790"/>
              <a:t>打破知识鸿沟</a:t>
            </a:r>
          </a:p>
          <a:p>
            <a:pPr algn="r">
              <a:defRPr sz="7000">
                <a:solidFill>
                  <a:schemeClr val="accent4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3150"/>
              <a:t>意义重大也任重道远</a:t>
            </a:r>
          </a:p>
        </p:txBody>
      </p:sp>
      <p:sp>
        <p:nvSpPr>
          <p:cNvPr id="202" name="直接连接符 5"/>
          <p:cNvSpPr/>
          <p:nvPr/>
        </p:nvSpPr>
        <p:spPr>
          <a:xfrm>
            <a:off x="2331695" y="5360071"/>
            <a:ext cx="901282" cy="2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1147" tIns="41147" rIns="41147" bIns="41147"/>
          <a:lstStyle/>
          <a:p>
            <a:endParaRPr sz="702"/>
          </a:p>
        </p:txBody>
      </p:sp>
      <p:sp>
        <p:nvSpPr>
          <p:cNvPr id="203" name="直接连接符 7"/>
          <p:cNvSpPr/>
          <p:nvPr/>
        </p:nvSpPr>
        <p:spPr>
          <a:xfrm>
            <a:off x="1009815" y="5433509"/>
            <a:ext cx="2216485" cy="2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1147" tIns="41147" rIns="41147" bIns="41147"/>
          <a:lstStyle/>
          <a:p>
            <a:endParaRPr sz="702"/>
          </a:p>
        </p:txBody>
      </p:sp>
      <p:sp>
        <p:nvSpPr>
          <p:cNvPr id="204" name="直接连接符 9"/>
          <p:cNvSpPr/>
          <p:nvPr/>
        </p:nvSpPr>
        <p:spPr>
          <a:xfrm>
            <a:off x="989786" y="5513622"/>
            <a:ext cx="2336658" cy="2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1147" tIns="41147" rIns="41147" bIns="41147"/>
          <a:lstStyle/>
          <a:p>
            <a:endParaRPr sz="702"/>
          </a:p>
        </p:txBody>
      </p:sp>
      <p:sp>
        <p:nvSpPr>
          <p:cNvPr id="205" name="直接连接符 11"/>
          <p:cNvSpPr/>
          <p:nvPr/>
        </p:nvSpPr>
        <p:spPr>
          <a:xfrm>
            <a:off x="1009815" y="5600415"/>
            <a:ext cx="206960" cy="1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1147" tIns="41147" rIns="41147" bIns="41147"/>
          <a:lstStyle/>
          <a:p>
            <a:endParaRPr sz="702"/>
          </a:p>
        </p:txBody>
      </p:sp>
      <p:sp>
        <p:nvSpPr>
          <p:cNvPr id="206" name="直接箭头连接符 13"/>
          <p:cNvSpPr/>
          <p:nvPr/>
        </p:nvSpPr>
        <p:spPr>
          <a:xfrm flipV="1">
            <a:off x="3406556" y="3777822"/>
            <a:ext cx="2657113" cy="1655690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1147" tIns="41147" rIns="41147" bIns="41147"/>
          <a:lstStyle/>
          <a:p>
            <a:endParaRPr sz="702"/>
          </a:p>
        </p:txBody>
      </p:sp>
      <p:sp>
        <p:nvSpPr>
          <p:cNvPr id="207" name="文本框 14"/>
          <p:cNvSpPr txBox="1"/>
          <p:nvPr/>
        </p:nvSpPr>
        <p:spPr>
          <a:xfrm>
            <a:off x="6226623" y="3395361"/>
            <a:ext cx="4768807" cy="49859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1147" tIns="41147" rIns="41147" bIns="41147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rPr sz="1350" dirty="0">
                <a:latin typeface="Microsoft YaHei" charset="-122"/>
                <a:ea typeface="Microsoft YaHei" charset="-122"/>
                <a:cs typeface="Microsoft YaHei" charset="-122"/>
              </a:rPr>
              <a:t>随着中国家庭平均经济收入大幅增加，许多以往贫困的家庭会过度喂养他们唯一的孩子</a:t>
            </a:r>
            <a:r>
              <a:rPr sz="135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（祖父母带的孩子尤其如此）</a:t>
            </a:r>
            <a:r>
              <a:rPr sz="1350" dirty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35970395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 12"/>
          <p:cNvSpPr txBox="1"/>
          <p:nvPr/>
        </p:nvSpPr>
        <p:spPr>
          <a:xfrm>
            <a:off x="1716242" y="2531112"/>
            <a:ext cx="7043545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4000" dirty="0"/>
              <a:t>标题字体</a:t>
            </a:r>
            <a:endParaRPr sz="4000" dirty="0"/>
          </a:p>
        </p:txBody>
      </p:sp>
      <p:sp>
        <p:nvSpPr>
          <p:cNvPr id="158" name="直接连接符 13"/>
          <p:cNvSpPr/>
          <p:nvPr/>
        </p:nvSpPr>
        <p:spPr>
          <a:xfrm>
            <a:off x="1716242" y="3429333"/>
            <a:ext cx="5205048" cy="1"/>
          </a:xfrm>
          <a:prstGeom prst="line">
            <a:avLst/>
          </a:prstGeom>
          <a:ln w="3175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9" name="矩形 14"/>
          <p:cNvSpPr txBox="1"/>
          <p:nvPr/>
        </p:nvSpPr>
        <p:spPr>
          <a:xfrm>
            <a:off x="1716242" y="3619669"/>
            <a:ext cx="877136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solidFill>
                  <a:srgbClr val="D9D9D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2400" dirty="0"/>
              <a:t>正文字体范例</a:t>
            </a:r>
            <a:r>
              <a:rPr sz="2400" dirty="0"/>
              <a:t>。根据文字字数可向下延展正文内容区域。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矩形 1"/>
          <p:cNvGrpSpPr/>
          <p:nvPr/>
        </p:nvGrpSpPr>
        <p:grpSpPr>
          <a:xfrm>
            <a:off x="-1" y="0"/>
            <a:ext cx="4474466" cy="6858000"/>
            <a:chOff x="0" y="0"/>
            <a:chExt cx="4474464" cy="6858000"/>
          </a:xfrm>
        </p:grpSpPr>
        <p:sp>
          <p:nvSpPr>
            <p:cNvPr id="161" name="矩形"/>
            <p:cNvSpPr/>
            <p:nvPr/>
          </p:nvSpPr>
          <p:spPr>
            <a:xfrm>
              <a:off x="-1" y="0"/>
              <a:ext cx="4474466" cy="6858000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2" name="此区域插入图片用"/>
            <p:cNvSpPr txBox="1"/>
            <p:nvPr/>
          </p:nvSpPr>
          <p:spPr>
            <a:xfrm>
              <a:off x="-1" y="3224529"/>
              <a:ext cx="4474466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此区域插入图片用</a:t>
              </a:r>
            </a:p>
          </p:txBody>
        </p:sp>
      </p:grpSp>
      <p:sp>
        <p:nvSpPr>
          <p:cNvPr id="10" name="文本框 12"/>
          <p:cNvSpPr txBox="1"/>
          <p:nvPr/>
        </p:nvSpPr>
        <p:spPr>
          <a:xfrm>
            <a:off x="4788055" y="2544913"/>
            <a:ext cx="7043545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3400" dirty="0"/>
              <a:t>标题字体</a:t>
            </a:r>
            <a:endParaRPr sz="3400" dirty="0"/>
          </a:p>
        </p:txBody>
      </p:sp>
      <p:sp>
        <p:nvSpPr>
          <p:cNvPr id="11" name="直接连接符 13"/>
          <p:cNvSpPr/>
          <p:nvPr/>
        </p:nvSpPr>
        <p:spPr>
          <a:xfrm>
            <a:off x="4788055" y="3371696"/>
            <a:ext cx="5205048" cy="1"/>
          </a:xfrm>
          <a:prstGeom prst="line">
            <a:avLst/>
          </a:prstGeom>
          <a:ln w="3175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" name="矩形 14"/>
          <p:cNvSpPr txBox="1"/>
          <p:nvPr/>
        </p:nvSpPr>
        <p:spPr>
          <a:xfrm>
            <a:off x="4788056" y="3582927"/>
            <a:ext cx="6513358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rgbClr val="D9D9D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2200" dirty="0"/>
              <a:t>正文字体范例</a:t>
            </a:r>
            <a:r>
              <a:rPr sz="2200" dirty="0"/>
              <a:t>。根据文字字数可向下延展正文内容区域。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矩形 1"/>
          <p:cNvGrpSpPr/>
          <p:nvPr/>
        </p:nvGrpSpPr>
        <p:grpSpPr>
          <a:xfrm>
            <a:off x="7717535" y="0"/>
            <a:ext cx="4474465" cy="6858000"/>
            <a:chOff x="0" y="0"/>
            <a:chExt cx="4474464" cy="6858000"/>
          </a:xfrm>
        </p:grpSpPr>
        <p:sp>
          <p:nvSpPr>
            <p:cNvPr id="167" name="矩形"/>
            <p:cNvSpPr/>
            <p:nvPr/>
          </p:nvSpPr>
          <p:spPr>
            <a:xfrm>
              <a:off x="-1" y="0"/>
              <a:ext cx="4474466" cy="6858000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8" name="此区域插入图片用"/>
            <p:cNvSpPr txBox="1"/>
            <p:nvPr/>
          </p:nvSpPr>
          <p:spPr>
            <a:xfrm>
              <a:off x="-1" y="3224529"/>
              <a:ext cx="4474466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此区域插入图片用</a:t>
              </a:r>
            </a:p>
          </p:txBody>
        </p:sp>
      </p:grpSp>
      <p:sp>
        <p:nvSpPr>
          <p:cNvPr id="9" name="文本框 12"/>
          <p:cNvSpPr txBox="1"/>
          <p:nvPr/>
        </p:nvSpPr>
        <p:spPr>
          <a:xfrm>
            <a:off x="673989" y="2608976"/>
            <a:ext cx="7043545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3400" dirty="0"/>
              <a:t>标题字体</a:t>
            </a:r>
            <a:endParaRPr sz="3400" dirty="0"/>
          </a:p>
        </p:txBody>
      </p:sp>
      <p:sp>
        <p:nvSpPr>
          <p:cNvPr id="10" name="直接连接符 13"/>
          <p:cNvSpPr/>
          <p:nvPr/>
        </p:nvSpPr>
        <p:spPr>
          <a:xfrm>
            <a:off x="673989" y="3435759"/>
            <a:ext cx="5205048" cy="1"/>
          </a:xfrm>
          <a:prstGeom prst="line">
            <a:avLst/>
          </a:prstGeom>
          <a:ln w="3175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" name="矩形 14"/>
          <p:cNvSpPr txBox="1"/>
          <p:nvPr/>
        </p:nvSpPr>
        <p:spPr>
          <a:xfrm>
            <a:off x="673990" y="3646990"/>
            <a:ext cx="6513358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rgbClr val="D9D9D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2200" dirty="0"/>
              <a:t>正文字体范例</a:t>
            </a:r>
            <a:r>
              <a:rPr sz="2200" dirty="0"/>
              <a:t>。根据文字字数可向下延展正文内容区域。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矩形 1"/>
          <p:cNvGrpSpPr/>
          <p:nvPr/>
        </p:nvGrpSpPr>
        <p:grpSpPr>
          <a:xfrm>
            <a:off x="2443395" y="0"/>
            <a:ext cx="6940448" cy="6858000"/>
            <a:chOff x="0" y="0"/>
            <a:chExt cx="6940446" cy="6858000"/>
          </a:xfrm>
        </p:grpSpPr>
        <p:sp>
          <p:nvSpPr>
            <p:cNvPr id="173" name="矩形"/>
            <p:cNvSpPr/>
            <p:nvPr/>
          </p:nvSpPr>
          <p:spPr>
            <a:xfrm>
              <a:off x="-1" y="0"/>
              <a:ext cx="6940448" cy="6858000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4" name="如果只有图片没有文字…"/>
            <p:cNvSpPr txBox="1"/>
            <p:nvPr/>
          </p:nvSpPr>
          <p:spPr>
            <a:xfrm>
              <a:off x="-1" y="2449830"/>
              <a:ext cx="6940448" cy="1958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如果只有图片没有文字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1</a:t>
              </a:r>
              <a:r>
                <a:rPr>
                  <a:latin typeface="+mn-lt"/>
                  <a:ea typeface="+mn-ea"/>
                  <a:cs typeface="+mn-cs"/>
                  <a:sym typeface="Helvetica"/>
                </a:rPr>
                <a:t>，图片是正方形或者是竖版图片，请将图片的上下高度充满页面的上下边。并且左右剧中。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2</a:t>
              </a:r>
              <a:r>
                <a:rPr>
                  <a:latin typeface="+mn-lt"/>
                  <a:ea typeface="+mn-ea"/>
                  <a:cs typeface="+mn-cs"/>
                  <a:sym typeface="Helvetica"/>
                </a:rPr>
                <a:t>，图片是横版图片，请将图片的左右宽度充满页面的左右边。并且上下剧中。</a:t>
              </a:r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矩形 2"/>
          <p:cNvGrpSpPr/>
          <p:nvPr/>
        </p:nvGrpSpPr>
        <p:grpSpPr>
          <a:xfrm>
            <a:off x="3933202" y="2844974"/>
            <a:ext cx="4649325" cy="3090605"/>
            <a:chOff x="0" y="0"/>
            <a:chExt cx="4649323" cy="3090603"/>
          </a:xfrm>
        </p:grpSpPr>
        <p:sp>
          <p:nvSpPr>
            <p:cNvPr id="177" name="矩形"/>
            <p:cNvSpPr/>
            <p:nvPr/>
          </p:nvSpPr>
          <p:spPr>
            <a:xfrm>
              <a:off x="0" y="0"/>
              <a:ext cx="4649324" cy="3090604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8" name="此区域插入图片用"/>
            <p:cNvSpPr txBox="1"/>
            <p:nvPr/>
          </p:nvSpPr>
          <p:spPr>
            <a:xfrm>
              <a:off x="0" y="1340832"/>
              <a:ext cx="4649324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此区域插入图片用</a:t>
              </a:r>
            </a:p>
          </p:txBody>
        </p:sp>
      </p:grpSp>
      <p:sp>
        <p:nvSpPr>
          <p:cNvPr id="9" name="文本框 12"/>
          <p:cNvSpPr txBox="1"/>
          <p:nvPr/>
        </p:nvSpPr>
        <p:spPr>
          <a:xfrm>
            <a:off x="738883" y="598127"/>
            <a:ext cx="7043545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3400" dirty="0"/>
              <a:t>标题字体</a:t>
            </a:r>
            <a:endParaRPr sz="3400" dirty="0"/>
          </a:p>
        </p:txBody>
      </p:sp>
      <p:sp>
        <p:nvSpPr>
          <p:cNvPr id="10" name="直接连接符 13"/>
          <p:cNvSpPr/>
          <p:nvPr/>
        </p:nvSpPr>
        <p:spPr>
          <a:xfrm>
            <a:off x="738883" y="1424910"/>
            <a:ext cx="5205048" cy="1"/>
          </a:xfrm>
          <a:prstGeom prst="line">
            <a:avLst/>
          </a:prstGeom>
          <a:ln w="3175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" name="矩形 14"/>
          <p:cNvSpPr txBox="1"/>
          <p:nvPr/>
        </p:nvSpPr>
        <p:spPr>
          <a:xfrm>
            <a:off x="738883" y="1636141"/>
            <a:ext cx="7705029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rgbClr val="D9D9D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2200" dirty="0"/>
              <a:t>正文字体范例</a:t>
            </a:r>
            <a:r>
              <a:rPr sz="2200" dirty="0"/>
              <a:t>。根据文字字数可向下延展正文内容区域。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矩形 2"/>
          <p:cNvGrpSpPr/>
          <p:nvPr/>
        </p:nvGrpSpPr>
        <p:grpSpPr>
          <a:xfrm>
            <a:off x="1469036" y="2893100"/>
            <a:ext cx="4474466" cy="3170421"/>
            <a:chOff x="0" y="0"/>
            <a:chExt cx="4474464" cy="3170420"/>
          </a:xfrm>
        </p:grpSpPr>
        <p:sp>
          <p:nvSpPr>
            <p:cNvPr id="183" name="矩形"/>
            <p:cNvSpPr/>
            <p:nvPr/>
          </p:nvSpPr>
          <p:spPr>
            <a:xfrm>
              <a:off x="-1" y="-1"/>
              <a:ext cx="4474466" cy="3170422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4" name="此区域插入图片用"/>
            <p:cNvSpPr txBox="1"/>
            <p:nvPr/>
          </p:nvSpPr>
          <p:spPr>
            <a:xfrm>
              <a:off x="-1" y="1380740"/>
              <a:ext cx="4474466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此区域插入图片用</a:t>
              </a:r>
            </a:p>
          </p:txBody>
        </p:sp>
      </p:grpSp>
      <p:grpSp>
        <p:nvGrpSpPr>
          <p:cNvPr id="188" name="矩形 3"/>
          <p:cNvGrpSpPr/>
          <p:nvPr/>
        </p:nvGrpSpPr>
        <p:grpSpPr>
          <a:xfrm>
            <a:off x="6275349" y="2893100"/>
            <a:ext cx="4474465" cy="3170421"/>
            <a:chOff x="0" y="0"/>
            <a:chExt cx="4474464" cy="3170420"/>
          </a:xfrm>
        </p:grpSpPr>
        <p:sp>
          <p:nvSpPr>
            <p:cNvPr id="186" name="矩形"/>
            <p:cNvSpPr/>
            <p:nvPr/>
          </p:nvSpPr>
          <p:spPr>
            <a:xfrm>
              <a:off x="-1" y="-1"/>
              <a:ext cx="4474466" cy="3170422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7" name="此区域插入图片用"/>
            <p:cNvSpPr txBox="1"/>
            <p:nvPr/>
          </p:nvSpPr>
          <p:spPr>
            <a:xfrm>
              <a:off x="-1" y="1380740"/>
              <a:ext cx="4474466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此区域插入图片用</a:t>
              </a:r>
            </a:p>
          </p:txBody>
        </p:sp>
      </p:grpSp>
      <p:sp>
        <p:nvSpPr>
          <p:cNvPr id="12" name="文本框 12"/>
          <p:cNvSpPr txBox="1"/>
          <p:nvPr/>
        </p:nvSpPr>
        <p:spPr>
          <a:xfrm>
            <a:off x="1469035" y="683448"/>
            <a:ext cx="7043545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3400" dirty="0"/>
              <a:t>标题字体</a:t>
            </a:r>
            <a:endParaRPr sz="3400" dirty="0"/>
          </a:p>
        </p:txBody>
      </p:sp>
      <p:sp>
        <p:nvSpPr>
          <p:cNvPr id="13" name="直接连接符 13"/>
          <p:cNvSpPr/>
          <p:nvPr/>
        </p:nvSpPr>
        <p:spPr>
          <a:xfrm>
            <a:off x="1469035" y="1510231"/>
            <a:ext cx="5205048" cy="1"/>
          </a:xfrm>
          <a:prstGeom prst="line">
            <a:avLst/>
          </a:prstGeom>
          <a:ln w="3175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" name="矩形 14"/>
          <p:cNvSpPr txBox="1"/>
          <p:nvPr/>
        </p:nvSpPr>
        <p:spPr>
          <a:xfrm>
            <a:off x="1469035" y="1721462"/>
            <a:ext cx="7774977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rgbClr val="D9D9D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2200" dirty="0"/>
              <a:t>正文字体范例</a:t>
            </a:r>
            <a:r>
              <a:rPr sz="2200" dirty="0"/>
              <a:t>。根据文字字数可向下延展正文内容区域。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矩形 1"/>
          <p:cNvGrpSpPr/>
          <p:nvPr/>
        </p:nvGrpSpPr>
        <p:grpSpPr>
          <a:xfrm>
            <a:off x="899411" y="3018876"/>
            <a:ext cx="3363782" cy="2383438"/>
            <a:chOff x="0" y="0"/>
            <a:chExt cx="3363781" cy="2383437"/>
          </a:xfrm>
        </p:grpSpPr>
        <p:sp>
          <p:nvSpPr>
            <p:cNvPr id="192" name="矩形"/>
            <p:cNvSpPr/>
            <p:nvPr/>
          </p:nvSpPr>
          <p:spPr>
            <a:xfrm>
              <a:off x="0" y="-1"/>
              <a:ext cx="3363782" cy="2383439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3" name="此区域插入图片用"/>
            <p:cNvSpPr txBox="1"/>
            <p:nvPr/>
          </p:nvSpPr>
          <p:spPr>
            <a:xfrm>
              <a:off x="0" y="987248"/>
              <a:ext cx="3363782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此区域插入图片用</a:t>
              </a:r>
            </a:p>
          </p:txBody>
        </p:sp>
      </p:grpSp>
      <p:grpSp>
        <p:nvGrpSpPr>
          <p:cNvPr id="197" name="矩形 2"/>
          <p:cNvGrpSpPr/>
          <p:nvPr/>
        </p:nvGrpSpPr>
        <p:grpSpPr>
          <a:xfrm>
            <a:off x="4421182" y="3018876"/>
            <a:ext cx="3363783" cy="2383438"/>
            <a:chOff x="0" y="0"/>
            <a:chExt cx="3363781" cy="2383437"/>
          </a:xfrm>
        </p:grpSpPr>
        <p:sp>
          <p:nvSpPr>
            <p:cNvPr id="195" name="矩形"/>
            <p:cNvSpPr/>
            <p:nvPr/>
          </p:nvSpPr>
          <p:spPr>
            <a:xfrm>
              <a:off x="0" y="-1"/>
              <a:ext cx="3363782" cy="2383439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6" name="此区域插入图片用"/>
            <p:cNvSpPr txBox="1"/>
            <p:nvPr/>
          </p:nvSpPr>
          <p:spPr>
            <a:xfrm>
              <a:off x="0" y="987248"/>
              <a:ext cx="3363782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此区域插入图片用</a:t>
              </a:r>
            </a:p>
          </p:txBody>
        </p:sp>
      </p:grpSp>
      <p:grpSp>
        <p:nvGrpSpPr>
          <p:cNvPr id="202" name="矩形 6"/>
          <p:cNvGrpSpPr/>
          <p:nvPr/>
        </p:nvGrpSpPr>
        <p:grpSpPr>
          <a:xfrm>
            <a:off x="7962558" y="3018876"/>
            <a:ext cx="3363783" cy="2383438"/>
            <a:chOff x="0" y="0"/>
            <a:chExt cx="3363781" cy="2383437"/>
          </a:xfrm>
        </p:grpSpPr>
        <p:sp>
          <p:nvSpPr>
            <p:cNvPr id="200" name="矩形"/>
            <p:cNvSpPr/>
            <p:nvPr/>
          </p:nvSpPr>
          <p:spPr>
            <a:xfrm>
              <a:off x="0" y="-1"/>
              <a:ext cx="3363782" cy="2383439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1" name="此区域插入图片用"/>
            <p:cNvSpPr txBox="1"/>
            <p:nvPr/>
          </p:nvSpPr>
          <p:spPr>
            <a:xfrm>
              <a:off x="0" y="987248"/>
              <a:ext cx="3363782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此区域插入图片用</a:t>
              </a:r>
            </a:p>
          </p:txBody>
        </p:sp>
      </p:grpSp>
      <p:sp>
        <p:nvSpPr>
          <p:cNvPr id="15" name="文本框 12"/>
          <p:cNvSpPr txBox="1"/>
          <p:nvPr/>
        </p:nvSpPr>
        <p:spPr>
          <a:xfrm>
            <a:off x="919013" y="801317"/>
            <a:ext cx="7043545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3400" dirty="0"/>
              <a:t>标题字体</a:t>
            </a:r>
            <a:endParaRPr sz="3400" dirty="0"/>
          </a:p>
        </p:txBody>
      </p:sp>
      <p:sp>
        <p:nvSpPr>
          <p:cNvPr id="16" name="直接连接符 13"/>
          <p:cNvSpPr/>
          <p:nvPr/>
        </p:nvSpPr>
        <p:spPr>
          <a:xfrm>
            <a:off x="919013" y="1628100"/>
            <a:ext cx="5205048" cy="1"/>
          </a:xfrm>
          <a:prstGeom prst="line">
            <a:avLst/>
          </a:prstGeom>
          <a:ln w="3175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" name="矩形 14"/>
          <p:cNvSpPr txBox="1"/>
          <p:nvPr/>
        </p:nvSpPr>
        <p:spPr>
          <a:xfrm>
            <a:off x="919013" y="1839331"/>
            <a:ext cx="7224861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rgbClr val="D9D9D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2200" dirty="0"/>
              <a:t>正文字体范例</a:t>
            </a:r>
            <a:r>
              <a:rPr sz="2200" dirty="0"/>
              <a:t>。根据文字字数可向下延展正文内容区域。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3B648A"/>
      </a:accent2>
      <a:accent3>
        <a:srgbClr val="D6C05C"/>
      </a:accent3>
      <a:accent4>
        <a:srgbClr val="8A8A8A"/>
      </a:accent4>
      <a:accent5>
        <a:srgbClr val="292929"/>
      </a:accent5>
      <a:accent6>
        <a:srgbClr val="D6D6D6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3B648A"/>
      </a:accent2>
      <a:accent3>
        <a:srgbClr val="D6C05C"/>
      </a:accent3>
      <a:accent4>
        <a:srgbClr val="8A8A8A"/>
      </a:accent4>
      <a:accent5>
        <a:srgbClr val="292929"/>
      </a:accent5>
      <a:accent6>
        <a:srgbClr val="D6D6D6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142</Words>
  <Application>Microsoft Office PowerPoint</Application>
  <PresentationFormat>宽屏</PresentationFormat>
  <Paragraphs>63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9" baseType="lpstr">
      <vt:lpstr>SimHei</vt:lpstr>
      <vt:lpstr>Microsoft YaHei</vt:lpstr>
      <vt:lpstr>Arial</vt:lpstr>
      <vt:lpstr>Calibri</vt:lpstr>
      <vt:lpstr>Helvetica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Yong-Xin Liu</dc:creator>
  <cp:lastModifiedBy>Liu Yong-Xin</cp:lastModifiedBy>
  <cp:revision>14</cp:revision>
  <dcterms:modified xsi:type="dcterms:W3CDTF">2019-06-27T13:11:14Z</dcterms:modified>
</cp:coreProperties>
</file>